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683" r:id="rId2"/>
    <p:sldId id="1684" r:id="rId3"/>
    <p:sldId id="1689" r:id="rId4"/>
    <p:sldId id="1685" r:id="rId5"/>
    <p:sldId id="1686" r:id="rId6"/>
    <p:sldId id="1687" r:id="rId7"/>
    <p:sldId id="1688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7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ampicchio Matteo Mario" userId="733283f1-e167-480b-a06b-8800b49cebcf" providerId="ADAL" clId="{464A75C9-3293-459A-9564-86F581733EAE}"/>
    <pc:docChg chg="addSld delSld modSld">
      <pc:chgData name="Scampicchio Matteo Mario" userId="733283f1-e167-480b-a06b-8800b49cebcf" providerId="ADAL" clId="{464A75C9-3293-459A-9564-86F581733EAE}" dt="2018-10-07T10:55:13.372" v="9"/>
      <pc:docMkLst>
        <pc:docMk/>
      </pc:docMkLst>
      <pc:sldChg chg="add del">
        <pc:chgData name="Scampicchio Matteo Mario" userId="733283f1-e167-480b-a06b-8800b49cebcf" providerId="ADAL" clId="{464A75C9-3293-459A-9564-86F581733EAE}" dt="2018-10-07T10:55:13.372" v="9"/>
        <pc:sldMkLst>
          <pc:docMk/>
          <pc:sldMk cId="3916688980" sldId="1683"/>
        </pc:sldMkLst>
      </pc:sldChg>
      <pc:sldChg chg="add del">
        <pc:chgData name="Scampicchio Matteo Mario" userId="733283f1-e167-480b-a06b-8800b49cebcf" providerId="ADAL" clId="{464A75C9-3293-459A-9564-86F581733EAE}" dt="2018-10-07T10:55:13.372" v="9"/>
        <pc:sldMkLst>
          <pc:docMk/>
          <pc:sldMk cId="2021963272" sldId="1684"/>
        </pc:sldMkLst>
      </pc:sldChg>
      <pc:sldChg chg="add del">
        <pc:chgData name="Scampicchio Matteo Mario" userId="733283f1-e167-480b-a06b-8800b49cebcf" providerId="ADAL" clId="{464A75C9-3293-459A-9564-86F581733EAE}" dt="2018-10-07T10:55:13.372" v="9"/>
        <pc:sldMkLst>
          <pc:docMk/>
          <pc:sldMk cId="3042600947" sldId="1685"/>
        </pc:sldMkLst>
      </pc:sldChg>
      <pc:sldChg chg="add del">
        <pc:chgData name="Scampicchio Matteo Mario" userId="733283f1-e167-480b-a06b-8800b49cebcf" providerId="ADAL" clId="{464A75C9-3293-459A-9564-86F581733EAE}" dt="2018-10-07T10:55:13.372" v="9"/>
        <pc:sldMkLst>
          <pc:docMk/>
          <pc:sldMk cId="4281403297" sldId="1686"/>
        </pc:sldMkLst>
      </pc:sldChg>
      <pc:sldChg chg="add del">
        <pc:chgData name="Scampicchio Matteo Mario" userId="733283f1-e167-480b-a06b-8800b49cebcf" providerId="ADAL" clId="{464A75C9-3293-459A-9564-86F581733EAE}" dt="2018-10-07T10:55:13.372" v="9"/>
        <pc:sldMkLst>
          <pc:docMk/>
          <pc:sldMk cId="2175735244" sldId="1687"/>
        </pc:sldMkLst>
      </pc:sldChg>
      <pc:sldChg chg="add del">
        <pc:chgData name="Scampicchio Matteo Mario" userId="733283f1-e167-480b-a06b-8800b49cebcf" providerId="ADAL" clId="{464A75C9-3293-459A-9564-86F581733EAE}" dt="2018-10-07T10:55:13.372" v="9"/>
        <pc:sldMkLst>
          <pc:docMk/>
          <pc:sldMk cId="2809512557" sldId="1688"/>
        </pc:sldMkLst>
      </pc:sldChg>
      <pc:sldChg chg="del">
        <pc:chgData name="Scampicchio Matteo Mario" userId="733283f1-e167-480b-a06b-8800b49cebcf" providerId="ADAL" clId="{464A75C9-3293-459A-9564-86F581733EAE}" dt="2018-10-07T10:55:12.501" v="2" actId="2696"/>
        <pc:sldMkLst>
          <pc:docMk/>
          <pc:sldMk cId="1097517203" sldId="1689"/>
        </pc:sldMkLst>
      </pc:sldChg>
      <pc:sldChg chg="add">
        <pc:chgData name="Scampicchio Matteo Mario" userId="733283f1-e167-480b-a06b-8800b49cebcf" providerId="ADAL" clId="{464A75C9-3293-459A-9564-86F581733EAE}" dt="2018-10-07T10:55:13.372" v="9"/>
        <pc:sldMkLst>
          <pc:docMk/>
          <pc:sldMk cId="3914035386" sldId="1689"/>
        </pc:sldMkLst>
      </pc:sldChg>
      <pc:sldChg chg="add del">
        <pc:chgData name="Scampicchio Matteo Mario" userId="733283f1-e167-480b-a06b-8800b49cebcf" providerId="ADAL" clId="{464A75C9-3293-459A-9564-86F581733EAE}" dt="2018-10-07T10:55:06.950" v="1"/>
        <pc:sldMkLst>
          <pc:docMk/>
          <pc:sldMk cId="1686283074" sldId="1690"/>
        </pc:sldMkLst>
      </pc:sldChg>
      <pc:sldChg chg="add del">
        <pc:chgData name="Scampicchio Matteo Mario" userId="733283f1-e167-480b-a06b-8800b49cebcf" providerId="ADAL" clId="{464A75C9-3293-459A-9564-86F581733EAE}" dt="2018-10-07T10:55:06.950" v="1"/>
        <pc:sldMkLst>
          <pc:docMk/>
          <pc:sldMk cId="3914035386" sldId="1691"/>
        </pc:sldMkLst>
      </pc:sldChg>
      <pc:sldChg chg="add del">
        <pc:chgData name="Scampicchio Matteo Mario" userId="733283f1-e167-480b-a06b-8800b49cebcf" providerId="ADAL" clId="{464A75C9-3293-459A-9564-86F581733EAE}" dt="2018-10-07T10:55:06.950" v="1"/>
        <pc:sldMkLst>
          <pc:docMk/>
          <pc:sldMk cId="267895026" sldId="1692"/>
        </pc:sldMkLst>
      </pc:sldChg>
      <pc:sldChg chg="add del">
        <pc:chgData name="Scampicchio Matteo Mario" userId="733283f1-e167-480b-a06b-8800b49cebcf" providerId="ADAL" clId="{464A75C9-3293-459A-9564-86F581733EAE}" dt="2018-10-07T10:55:06.950" v="1"/>
        <pc:sldMkLst>
          <pc:docMk/>
          <pc:sldMk cId="2445009353" sldId="1693"/>
        </pc:sldMkLst>
      </pc:sldChg>
      <pc:sldChg chg="add del">
        <pc:chgData name="Scampicchio Matteo Mario" userId="733283f1-e167-480b-a06b-8800b49cebcf" providerId="ADAL" clId="{464A75C9-3293-459A-9564-86F581733EAE}" dt="2018-10-07T10:55:06.950" v="1"/>
        <pc:sldMkLst>
          <pc:docMk/>
          <pc:sldMk cId="1281419757" sldId="1694"/>
        </pc:sldMkLst>
      </pc:sldChg>
      <pc:sldChg chg="add del">
        <pc:chgData name="Scampicchio Matteo Mario" userId="733283f1-e167-480b-a06b-8800b49cebcf" providerId="ADAL" clId="{464A75C9-3293-459A-9564-86F581733EAE}" dt="2018-10-07T10:55:06.950" v="1"/>
        <pc:sldMkLst>
          <pc:docMk/>
          <pc:sldMk cId="3203418799" sldId="1695"/>
        </pc:sldMkLst>
      </pc:sldChg>
      <pc:sldMasterChg chg="delSldLayout">
        <pc:chgData name="Scampicchio Matteo Mario" userId="733283f1-e167-480b-a06b-8800b49cebcf" providerId="ADAL" clId="{464A75C9-3293-459A-9564-86F581733EAE}" dt="2018-10-07T10:55:12.554" v="8" actId="2696"/>
        <pc:sldMasterMkLst>
          <pc:docMk/>
          <pc:sldMasterMk cId="172209058" sldId="2147483660"/>
        </pc:sldMasterMkLst>
        <pc:sldLayoutChg chg="del">
          <pc:chgData name="Scampicchio Matteo Mario" userId="733283f1-e167-480b-a06b-8800b49cebcf" providerId="ADAL" clId="{464A75C9-3293-459A-9564-86F581733EAE}" dt="2018-10-07T10:55:12.554" v="8" actId="2696"/>
          <pc:sldLayoutMkLst>
            <pc:docMk/>
            <pc:sldMasterMk cId="172209058" sldId="2147483660"/>
            <pc:sldLayoutMk cId="4284060609" sldId="2147483662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320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A8EA762-C6DF-446F-A412-4D56A1A72EAD}" type="datetime1">
              <a:rPr lang="it-IT" smtClean="0"/>
              <a:t>07/10/2018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FA6931D-238F-4603-B8C4-6E967C6720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066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407729"/>
            <a:ext cx="9144000" cy="450273"/>
          </a:xfrm>
          <a:prstGeom prst="rect">
            <a:avLst/>
          </a:prstGeom>
          <a:solidFill>
            <a:schemeClr val="accent2"/>
          </a:solidFill>
          <a:ln w="381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37902" cy="758952"/>
          </a:xfrm>
          <a:solidFill>
            <a:schemeClr val="accent2"/>
          </a:solidFill>
        </p:spPr>
        <p:txBody>
          <a:bodyPr/>
          <a:lstStyle>
            <a:lvl1pPr>
              <a:defRPr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60218" y="1025236"/>
            <a:ext cx="8475933" cy="5212076"/>
          </a:xfrm>
        </p:spPr>
        <p:txBody>
          <a:bodyPr>
            <a:normAutofit/>
          </a:bodyPr>
          <a:lstStyle>
            <a:lvl1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17220" indent="-342900">
              <a:buClr>
                <a:schemeClr val="bg1"/>
              </a:buClr>
              <a:buSzPct val="100000"/>
              <a:buFont typeface="Wingdings" panose="05000000000000000000" pitchFamily="2" charset="2"/>
              <a:buChar char="q"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37260" indent="-342900">
              <a:buClr>
                <a:schemeClr val="bg1"/>
              </a:buClr>
              <a:buSzPct val="100000"/>
              <a:buFont typeface="Wingdings" panose="05000000000000000000" pitchFamily="2" charset="2"/>
              <a:buChar char="Ø"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11580" indent="-342900">
              <a:buClr>
                <a:schemeClr val="bg1"/>
              </a:buClr>
              <a:buSzPct val="100000"/>
              <a:buFont typeface="Courier New" panose="02070309020205020404" pitchFamily="49" charset="0"/>
              <a:buChar char="o"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143000" indent="0">
              <a:buClr>
                <a:schemeClr val="bg1"/>
              </a:buClr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628650" y="648104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D93CAE1-BF44-40E0-9BB0-3C8B552CFC84}" type="datetime1">
              <a:rPr lang="it-IT" smtClean="0"/>
              <a:pPr/>
              <a:t>07/10/2018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28950" y="648104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dirty="0"/>
              <a:t>unibz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8104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FA6931D-238F-4603-B8C4-6E967C6720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37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4E663EF-527F-4240-9647-14BEEEAF16FA}" type="datetime1">
              <a:rPr lang="it-IT" smtClean="0"/>
              <a:t>07/10/2018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FA6931D-238F-4603-B8C4-6E967C6720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70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1C0F-C325-4F6A-8CDC-7EBD88BBC042}" type="datetime1">
              <a:rPr lang="it-IT" smtClean="0"/>
              <a:t>07/10/2018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78952" y="6356352"/>
            <a:ext cx="457200" cy="441325"/>
          </a:xfrm>
        </p:spPr>
        <p:txBody>
          <a:bodyPr/>
          <a:lstStyle/>
          <a:p>
            <a:fld id="{74493419-D570-44AC-9A99-77E8D5B831E3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658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6703CEC-CD0A-464D-B11E-DA0B45041DB1}" type="datetime1">
              <a:rPr lang="it-IT" smtClean="0"/>
              <a:t>07/10/2018</a:t>
            </a:fld>
            <a:endParaRPr lang="it-IT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4493419-D570-44AC-9A99-77E8D5B831E3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12942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Clr>
                <a:schemeClr val="bg1"/>
              </a:buClr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37260" indent="-342900">
              <a:buClr>
                <a:schemeClr val="bg1"/>
              </a:buClr>
              <a:buFont typeface="Wingdings" panose="05000000000000000000" pitchFamily="2" charset="2"/>
              <a:buChar char="Ø"/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097280" indent="-228600">
              <a:buClr>
                <a:schemeClr val="bg1"/>
              </a:buClr>
              <a:buFont typeface="Wingdings" panose="05000000000000000000" pitchFamily="2" charset="2"/>
              <a:buChar char="v"/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371600" indent="-228600">
              <a:buClr>
                <a:schemeClr val="bg1"/>
              </a:buClr>
              <a:buFont typeface="Wingdings" panose="05000000000000000000" pitchFamily="2" charset="2"/>
              <a:buChar char="ü"/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4476554-FBDA-4264-99B8-DE94770FD484}" type="datetime1">
              <a:rPr lang="it-IT" smtClean="0"/>
              <a:t>07/10/2018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FBABCD1-9C1B-47EA-8132-846B2102EFF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6469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r>
              <a:rPr kumimoji="0" lang="en-US" dirty="0"/>
              <a:t>Click to edit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BBB0911-A384-472D-AC76-35A4BCC6604E}" type="datetime1">
              <a:rPr lang="it-IT" smtClean="0"/>
              <a:t>07/10/2018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FA6931D-238F-4603-B8C4-6E967C6720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200" b="1" kern="1200" cap="all" baseline="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FFFF00"/>
        </a:buClr>
        <a:buSzPct val="85000"/>
        <a:buFont typeface="Wingdings 2"/>
        <a:buNone/>
        <a:tabLst/>
        <a:defRPr kumimoji="0" sz="22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48640" marR="0" indent="-27432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bg1"/>
        </a:buClr>
        <a:buSzPct val="70000"/>
        <a:buFont typeface="Wingdings" panose="05000000000000000000" pitchFamily="2" charset="2"/>
        <a:buChar char="q"/>
        <a:tabLst/>
        <a:defRPr kumimoji="0" sz="22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93726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bg1"/>
        </a:buClr>
        <a:buSzPct val="75000"/>
        <a:buFont typeface="Wingdings" panose="05000000000000000000" pitchFamily="2" charset="2"/>
        <a:buChar char="q"/>
        <a:tabLst/>
        <a:defRPr kumimoji="0" sz="22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09728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bg1"/>
        </a:buClr>
        <a:buSzPct val="70000"/>
        <a:buFont typeface="Wingdings" panose="05000000000000000000" pitchFamily="2" charset="2"/>
        <a:buChar char="q"/>
        <a:tabLst/>
        <a:defRPr kumimoji="0" sz="22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3716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bg1"/>
        </a:buClr>
        <a:buSzTx/>
        <a:buFont typeface="Wingdings" panose="05000000000000000000" pitchFamily="2" charset="2"/>
        <a:buChar char="q"/>
        <a:tabLst/>
        <a:defRPr kumimoji="0" sz="18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B9F15-CB31-4293-A7F0-98CD44FFC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Tecnologia</a:t>
            </a:r>
            <a:r>
              <a:rPr lang="de-DE" dirty="0"/>
              <a:t> VS </a:t>
            </a:r>
            <a:r>
              <a:rPr lang="de-DE" dirty="0" err="1"/>
              <a:t>scienza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AC064-2FC2-48B4-AA5A-581BD3925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it-IT" dirty="0"/>
              <a:t>La </a:t>
            </a:r>
            <a:r>
              <a:rPr lang="it-IT" b="1" dirty="0"/>
              <a:t>tecnologia</a:t>
            </a:r>
            <a:r>
              <a:rPr lang="it-IT" dirty="0"/>
              <a:t> indica il sapere (</a:t>
            </a:r>
            <a:r>
              <a:rPr lang="it-IT" i="1" dirty="0"/>
              <a:t>logos</a:t>
            </a:r>
            <a:r>
              <a:rPr lang="it-IT" dirty="0"/>
              <a:t>) della tecnica (</a:t>
            </a:r>
            <a:r>
              <a:rPr lang="it-IT" i="1" dirty="0" err="1"/>
              <a:t>tekhnè</a:t>
            </a:r>
            <a:r>
              <a:rPr lang="it-IT" dirty="0"/>
              <a:t>), ovvero, del </a:t>
            </a:r>
            <a:r>
              <a:rPr lang="it-IT" i="1" dirty="0"/>
              <a:t>saper fare</a:t>
            </a:r>
            <a:r>
              <a:rPr lang="it-IT" dirty="0"/>
              <a:t>. </a:t>
            </a: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it-IT" dirty="0"/>
              <a:t>Lo studio delle tecnologie presuppone quindi la capacità di conoscere e applicare tecniche. </a:t>
            </a: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it-IT" dirty="0"/>
              <a:t>La tecnologia degli alimenti ha quindi lo scopo di conoscere, applicare, classificare, approfondire le tecniche usate per produrre alimenti. </a:t>
            </a: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it-IT" dirty="0"/>
              <a:t>La </a:t>
            </a:r>
            <a:r>
              <a:rPr lang="it-IT" b="1" dirty="0"/>
              <a:t>scienza </a:t>
            </a:r>
            <a:r>
              <a:rPr lang="it-IT" dirty="0"/>
              <a:t>si distingue dalla tecnologia in quanto non è necessariamente utile a produrre qualcosa. Invece, le tecnologie hanno sempre un fine pratico, sono sempre mirate a risolvere un problema o migliorare una attività. </a:t>
            </a: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it-IT" dirty="0"/>
              <a:t>Occorre, quindi, distinguere tra </a:t>
            </a:r>
            <a:r>
              <a:rPr lang="it-IT" b="1" dirty="0"/>
              <a:t>scienze </a:t>
            </a:r>
            <a:r>
              <a:rPr lang="it-IT" dirty="0"/>
              <a:t>vs </a:t>
            </a:r>
            <a:r>
              <a:rPr lang="it-IT" b="1" dirty="0"/>
              <a:t>tecnologie alimentari</a:t>
            </a:r>
            <a:r>
              <a:rPr lang="it-IT" dirty="0"/>
              <a:t>. </a:t>
            </a: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it-IT" dirty="0"/>
              <a:t>Le </a:t>
            </a:r>
            <a:r>
              <a:rPr lang="it-IT" b="1" dirty="0"/>
              <a:t>scienze alimentari </a:t>
            </a:r>
            <a:r>
              <a:rPr lang="it-IT" dirty="0"/>
              <a:t>sono quell'insieme di conoscenze specifiche legate all'osservazione del comportamento degli alimenti</a:t>
            </a: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it-IT" dirty="0"/>
              <a:t>Invece, le </a:t>
            </a:r>
            <a:r>
              <a:rPr lang="it-IT" b="1" dirty="0"/>
              <a:t>tecnologie alimentari </a:t>
            </a:r>
            <a:r>
              <a:rPr lang="it-IT" dirty="0"/>
              <a:t>sono quell'insieme di tecniche (o regole) che permettono di conservare, trasformare o trasportare alimenti.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3178F-B249-4CFD-9EF6-45650F512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68A250-033B-4BDC-8AD2-541819F1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BCD1-9C1B-47EA-8132-846B2102EFF1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6688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584A6-F3E5-4C4B-B494-C3D89C880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alimenti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9A667-36A8-401A-B04A-4B23C1D2E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Regolamento CE 178 del 2002 definisce </a:t>
            </a:r>
            <a:r>
              <a:rPr lang="it-IT" b="1" dirty="0"/>
              <a:t>alimento </a:t>
            </a:r>
            <a:r>
              <a:rPr lang="it-IT" dirty="0"/>
              <a:t>come una qualsiasi sostanza o prodotto trasformato, parzialmente trasformato o non trasformato, destinato ad essere ingerito, o di cui si prevede ragionevolmente che possa essere ingerito, da esseri umani. </a:t>
            </a:r>
          </a:p>
          <a:p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F63589-2869-4935-8FAB-1C3956C5D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08C350-FF20-4AD4-BCF0-3062DCB11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BCD1-9C1B-47EA-8132-846B2102EFF1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1963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FEE33-C95C-4CF7-A3F7-1F8F4655B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ingredienti</a:t>
            </a:r>
            <a:r>
              <a:rPr lang="de-DE" dirty="0"/>
              <a:t> e </a:t>
            </a:r>
            <a:r>
              <a:rPr lang="de-DE" dirty="0" err="1"/>
              <a:t>semilavorati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8735E-966A-4D84-A845-FF12EB398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Regolamento CE 1169 del 2011, relativo alla fornitura di informazioni sugli alimenti ai consumatori, definisce </a:t>
            </a:r>
            <a:r>
              <a:rPr lang="it-IT" b="1" dirty="0"/>
              <a:t>ingrediente </a:t>
            </a:r>
            <a:r>
              <a:rPr lang="it-IT" dirty="0"/>
              <a:t>come qualunque sostanza o prodotto, compresi gli aromi, gli additivi e gli enzimi alimentari, e qualunque costituente di un ingrediente composto utilizzato nella fabbricazione o nella preparazione di un alimento e ancora presente nel prodotto finito. </a:t>
            </a:r>
          </a:p>
          <a:p>
            <a:r>
              <a:rPr lang="it-IT" dirty="0"/>
              <a:t>Quando gli ingredienti vengono trasformati, si ottiene un </a:t>
            </a:r>
            <a:r>
              <a:rPr lang="it-IT" b="1" dirty="0"/>
              <a:t>semilavorato</a:t>
            </a:r>
            <a:r>
              <a:rPr lang="it-IT" dirty="0"/>
              <a:t>, e se questo assume la forma definitiva pronta per essere immessa nel mercato, diventa un </a:t>
            </a:r>
            <a:r>
              <a:rPr lang="it-IT" b="1" dirty="0"/>
              <a:t>prodotto finito</a:t>
            </a:r>
            <a:r>
              <a:rPr lang="it-IT" dirty="0"/>
              <a:t>. </a:t>
            </a:r>
          </a:p>
          <a:p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F0A6C-94CB-4AFB-BE4D-F2D28B1C5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DA0CF1-2C95-4394-9FBD-32C29624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BCD1-9C1B-47EA-8132-846B2102EFF1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4035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A628E-A043-47B0-B49C-687A0FBFC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processo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AA82B-3333-4807-8178-D99FF4583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752" y="1524000"/>
            <a:ext cx="8534400" cy="4599432"/>
          </a:xfrm>
        </p:spPr>
        <p:txBody>
          <a:bodyPr/>
          <a:lstStyle/>
          <a:p>
            <a:r>
              <a:rPr lang="it-IT" dirty="0"/>
              <a:t>Un </a:t>
            </a:r>
            <a:r>
              <a:rPr lang="it-IT" b="1" dirty="0"/>
              <a:t>processo </a:t>
            </a:r>
            <a:r>
              <a:rPr lang="it-IT" dirty="0"/>
              <a:t>deve è un procedimento con cui si raggiunge un determinato scopo. Per analogia, il processo alimentare è una sequenza di operazioni con cui si trasforma, conserva o trasporta l'alimento. </a:t>
            </a:r>
            <a:br>
              <a:rPr lang="it-IT" dirty="0"/>
            </a:br>
            <a:r>
              <a:rPr lang="it-IT" dirty="0"/>
              <a:t>La norma della serie UNI EN ISO 9000:2000 definisce il p</a:t>
            </a:r>
            <a:r>
              <a:rPr lang="it-IT" b="1" dirty="0"/>
              <a:t>rocesso </a:t>
            </a:r>
            <a:r>
              <a:rPr lang="it-IT" dirty="0"/>
              <a:t>come un insieme di attività correlate o interagenti che trasformano elementi in entrata in elementi in uscita. </a:t>
            </a:r>
          </a:p>
          <a:p>
            <a:r>
              <a:rPr lang="it-IT" dirty="0"/>
              <a:t>Un processo generale viene normalmente descritto con il seguente diagramma: </a:t>
            </a:r>
          </a:p>
          <a:p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DE7B83-C9DD-4F21-926F-A76FEB062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140EF8-8C72-473E-92E0-D4FEFE19C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BCD1-9C1B-47EA-8132-846B2102EFF1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9532DA-145A-471D-9C9E-7AE69AE0A2A5}"/>
              </a:ext>
            </a:extLst>
          </p:cNvPr>
          <p:cNvSpPr/>
          <p:nvPr/>
        </p:nvSpPr>
        <p:spPr>
          <a:xfrm>
            <a:off x="3143126" y="5036127"/>
            <a:ext cx="1884218" cy="831273"/>
          </a:xfrm>
          <a:prstGeom prst="rect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PROCESSO</a:t>
            </a:r>
            <a:endParaRPr lang="it-IT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D26E007A-1D56-4253-BE1A-181D37059604}"/>
              </a:ext>
            </a:extLst>
          </p:cNvPr>
          <p:cNvSpPr/>
          <p:nvPr/>
        </p:nvSpPr>
        <p:spPr>
          <a:xfrm>
            <a:off x="1955695" y="5216236"/>
            <a:ext cx="1046018" cy="471055"/>
          </a:xfrm>
          <a:prstGeom prst="rightArrow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02D476EB-FFBB-47BD-963E-D0C187F679DA}"/>
              </a:ext>
            </a:extLst>
          </p:cNvPr>
          <p:cNvSpPr/>
          <p:nvPr/>
        </p:nvSpPr>
        <p:spPr>
          <a:xfrm>
            <a:off x="5168757" y="5216236"/>
            <a:ext cx="1046018" cy="471055"/>
          </a:xfrm>
          <a:prstGeom prst="rightArrow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97ABF1-3DFE-4559-804E-9786A397CCE5}"/>
              </a:ext>
            </a:extLst>
          </p:cNvPr>
          <p:cNvSpPr txBox="1"/>
          <p:nvPr/>
        </p:nvSpPr>
        <p:spPr>
          <a:xfrm>
            <a:off x="1001238" y="5236320"/>
            <a:ext cx="8130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input</a:t>
            </a:r>
            <a:endParaRPr lang="it-IT" sz="2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62DC09-CE36-4BC8-9F99-9E602D5D622D}"/>
              </a:ext>
            </a:extLst>
          </p:cNvPr>
          <p:cNvSpPr txBox="1"/>
          <p:nvPr/>
        </p:nvSpPr>
        <p:spPr>
          <a:xfrm>
            <a:off x="6356188" y="5236320"/>
            <a:ext cx="9973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output</a:t>
            </a:r>
            <a:endParaRPr lang="it-IT" sz="2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600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F9332-82EE-4002-8E10-7A728EA03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operazioni</a:t>
            </a:r>
            <a:r>
              <a:rPr lang="de-DE" dirty="0"/>
              <a:t> </a:t>
            </a:r>
            <a:r>
              <a:rPr lang="de-DE" dirty="0" err="1"/>
              <a:t>unitarie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5C802-BCBB-4778-9FC5-F87048788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Operazione unitaria.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>Nell'ingegneria chimica, un'operazione unitaria consiste in una singola trasformazione fisica che può avere luogo all'interno di un'apparecchiatura di un impianto chimico. </a:t>
            </a:r>
          </a:p>
          <a:p>
            <a:r>
              <a:rPr lang="it-IT" dirty="0"/>
              <a:t>Esempi di operazioni unitarie tipiche delle tecnologie alimentari sono: </a:t>
            </a:r>
          </a:p>
          <a:p>
            <a:pPr marL="891540" lvl="1" indent="-342900"/>
            <a:r>
              <a:rPr lang="it-IT" dirty="0"/>
              <a:t>Pastorizzazione</a:t>
            </a:r>
          </a:p>
          <a:p>
            <a:pPr marL="891540" lvl="1" indent="-342900"/>
            <a:r>
              <a:rPr lang="it-IT" dirty="0"/>
              <a:t>Filtrazione</a:t>
            </a:r>
          </a:p>
          <a:p>
            <a:pPr marL="891540" lvl="1" indent="-342900"/>
            <a:r>
              <a:rPr lang="it-IT" dirty="0"/>
              <a:t>Omogeneizzazione</a:t>
            </a:r>
          </a:p>
          <a:p>
            <a:pPr marL="891540" lvl="1" indent="-342900"/>
            <a:r>
              <a:rPr lang="it-IT" dirty="0"/>
              <a:t>Sterilizzazione</a:t>
            </a:r>
          </a:p>
          <a:p>
            <a:pPr marL="891540" lvl="1" indent="-342900"/>
            <a:r>
              <a:rPr lang="it-IT" dirty="0"/>
              <a:t>Centrifugazione</a:t>
            </a:r>
          </a:p>
          <a:p>
            <a:pPr marL="891540" lvl="1" indent="-342900"/>
            <a:r>
              <a:rPr lang="de-DE" dirty="0"/>
              <a:t>...</a:t>
            </a:r>
            <a:endParaRPr lang="it-IT" dirty="0"/>
          </a:p>
          <a:p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DB48C-EE6A-4C23-9528-DB94C9A27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B7B9E2-DB0B-4549-AE58-4C9C2ED1B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BCD1-9C1B-47EA-8132-846B2102EFF1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1403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0239D-EE58-452D-9A7D-C64BE7C48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diagramma</a:t>
            </a:r>
            <a:r>
              <a:rPr lang="de-DE" dirty="0"/>
              <a:t> di </a:t>
            </a:r>
            <a:r>
              <a:rPr lang="de-DE" dirty="0" err="1"/>
              <a:t>flusso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A5F56-0A1B-43C0-9F7C-19A4403FD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Rappresentazione grafica delle fasi di un processo utilizzate per analizzare problemi di produzione e pianificare la loro risoluzione.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0C45A5-1F91-44F3-8608-2255C32D5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0F78A5-B68A-4B82-9CFD-395AB7B24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BCD1-9C1B-47EA-8132-846B2102EFF1}" type="slidenum">
              <a:rPr lang="it-IT" smtClean="0"/>
              <a:pPr/>
              <a:t>6</a:t>
            </a:fld>
            <a:endParaRPr lang="it-IT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C7DE7A4-81E4-4984-BFEF-6BFFAD954CF4}"/>
              </a:ext>
            </a:extLst>
          </p:cNvPr>
          <p:cNvGrpSpPr/>
          <p:nvPr/>
        </p:nvGrpSpPr>
        <p:grpSpPr>
          <a:xfrm>
            <a:off x="870193" y="2538702"/>
            <a:ext cx="4657241" cy="4148137"/>
            <a:chOff x="566349" y="1105508"/>
            <a:chExt cx="6309268" cy="561957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B7E3C2B-5E8A-49A1-8999-511F7856959B}"/>
                </a:ext>
              </a:extLst>
            </p:cNvPr>
            <p:cNvSpPr/>
            <p:nvPr/>
          </p:nvSpPr>
          <p:spPr>
            <a:xfrm>
              <a:off x="717630" y="1957164"/>
              <a:ext cx="2176041" cy="474562"/>
            </a:xfrm>
            <a:prstGeom prst="rect">
              <a:avLst/>
            </a:prstGeom>
            <a:ln w="3810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LAVAGGIO</a:t>
              </a:r>
              <a:endPara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5CA1186-2AD6-489C-9C7E-79196B41E879}"/>
                </a:ext>
              </a:extLst>
            </p:cNvPr>
            <p:cNvSpPr/>
            <p:nvPr/>
          </p:nvSpPr>
          <p:spPr>
            <a:xfrm>
              <a:off x="717630" y="2815835"/>
              <a:ext cx="2176041" cy="474562"/>
            </a:xfrm>
            <a:prstGeom prst="rect">
              <a:avLst/>
            </a:prstGeom>
            <a:ln w="3810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ESTRAZIONE</a:t>
              </a:r>
              <a:endPara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0EE27C0-73CE-4C08-999C-AB477C895501}"/>
                </a:ext>
              </a:extLst>
            </p:cNvPr>
            <p:cNvSpPr/>
            <p:nvPr/>
          </p:nvSpPr>
          <p:spPr>
            <a:xfrm>
              <a:off x="717630" y="3674506"/>
              <a:ext cx="2176041" cy="474562"/>
            </a:xfrm>
            <a:prstGeom prst="rect">
              <a:avLst/>
            </a:prstGeom>
            <a:ln w="3810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PASSATRICE</a:t>
              </a:r>
              <a:endPara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9FB1B8D-77E9-44FA-AB7A-D33D5A780767}"/>
                </a:ext>
              </a:extLst>
            </p:cNvPr>
            <p:cNvSpPr/>
            <p:nvPr/>
          </p:nvSpPr>
          <p:spPr>
            <a:xfrm>
              <a:off x="566349" y="4533177"/>
              <a:ext cx="2478604" cy="474562"/>
            </a:xfrm>
            <a:prstGeom prst="rect">
              <a:avLst/>
            </a:prstGeom>
            <a:ln w="3810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PASTORIZZAZIONE</a:t>
              </a:r>
              <a:endPara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6ACA9CB-B60B-4A94-8CBA-8A53307AE1E0}"/>
                </a:ext>
              </a:extLst>
            </p:cNvPr>
            <p:cNvSpPr/>
            <p:nvPr/>
          </p:nvSpPr>
          <p:spPr>
            <a:xfrm>
              <a:off x="717629" y="5391848"/>
              <a:ext cx="2176041" cy="474562"/>
            </a:xfrm>
            <a:prstGeom prst="rect">
              <a:avLst/>
            </a:prstGeom>
            <a:ln w="3810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EVAPORAZIONE</a:t>
              </a:r>
              <a:endPara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28990A6-98BB-4ED8-8B6A-2212B8D815FD}"/>
                </a:ext>
              </a:extLst>
            </p:cNvPr>
            <p:cNvSpPr/>
            <p:nvPr/>
          </p:nvSpPr>
          <p:spPr>
            <a:xfrm>
              <a:off x="717628" y="6250520"/>
              <a:ext cx="2176041" cy="474562"/>
            </a:xfrm>
            <a:prstGeom prst="rect">
              <a:avLst/>
            </a:prstGeom>
            <a:ln w="3810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PACKAGING</a:t>
              </a:r>
              <a:endPara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E495E986-294F-4A16-9292-A6F27B72CD8A}"/>
                </a:ext>
              </a:extLst>
            </p:cNvPr>
            <p:cNvCxnSpPr>
              <a:stCxn id="6" idx="2"/>
              <a:endCxn id="7" idx="0"/>
            </p:cNvCxnSpPr>
            <p:nvPr/>
          </p:nvCxnSpPr>
          <p:spPr>
            <a:xfrm>
              <a:off x="1805651" y="2431726"/>
              <a:ext cx="0" cy="384109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8C5E772-98EA-471F-B005-75A1C43EEE20}"/>
                </a:ext>
              </a:extLst>
            </p:cNvPr>
            <p:cNvCxnSpPr>
              <a:stCxn id="7" idx="2"/>
              <a:endCxn id="8" idx="0"/>
            </p:cNvCxnSpPr>
            <p:nvPr/>
          </p:nvCxnSpPr>
          <p:spPr>
            <a:xfrm>
              <a:off x="1805651" y="3290397"/>
              <a:ext cx="0" cy="384109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F24286C7-F031-44ED-ADE2-F88D5B4719BE}"/>
                </a:ext>
              </a:extLst>
            </p:cNvPr>
            <p:cNvCxnSpPr>
              <a:stCxn id="8" idx="2"/>
              <a:endCxn id="9" idx="0"/>
            </p:cNvCxnSpPr>
            <p:nvPr/>
          </p:nvCxnSpPr>
          <p:spPr>
            <a:xfrm>
              <a:off x="1805651" y="4149068"/>
              <a:ext cx="0" cy="384109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90180873-D728-4427-8F6B-295E06453A9A}"/>
                </a:ext>
              </a:extLst>
            </p:cNvPr>
            <p:cNvCxnSpPr>
              <a:stCxn id="9" idx="2"/>
              <a:endCxn id="10" idx="0"/>
            </p:cNvCxnSpPr>
            <p:nvPr/>
          </p:nvCxnSpPr>
          <p:spPr>
            <a:xfrm flipH="1">
              <a:off x="1805650" y="5007739"/>
              <a:ext cx="1" cy="384109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1E97A464-2167-452F-B5C0-C6C51D9FD503}"/>
                </a:ext>
              </a:extLst>
            </p:cNvPr>
            <p:cNvCxnSpPr>
              <a:stCxn id="10" idx="2"/>
              <a:endCxn id="11" idx="0"/>
            </p:cNvCxnSpPr>
            <p:nvPr/>
          </p:nvCxnSpPr>
          <p:spPr>
            <a:xfrm flipH="1">
              <a:off x="1805649" y="5866410"/>
              <a:ext cx="1" cy="38411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B669D3D6-53B2-418E-BE09-195A914E5F10}"/>
                </a:ext>
              </a:extLst>
            </p:cNvPr>
            <p:cNvCxnSpPr>
              <a:stCxn id="6" idx="3"/>
            </p:cNvCxnSpPr>
            <p:nvPr/>
          </p:nvCxnSpPr>
          <p:spPr>
            <a:xfrm>
              <a:off x="2893671" y="2194445"/>
              <a:ext cx="821802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977CA40-7F89-4507-B1A8-326BD12105F9}"/>
                </a:ext>
              </a:extLst>
            </p:cNvPr>
            <p:cNvCxnSpPr/>
            <p:nvPr/>
          </p:nvCxnSpPr>
          <p:spPr>
            <a:xfrm>
              <a:off x="2893669" y="3053116"/>
              <a:ext cx="821802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468921B-0867-4ED3-8F94-A484DA82412C}"/>
                </a:ext>
              </a:extLst>
            </p:cNvPr>
            <p:cNvCxnSpPr/>
            <p:nvPr/>
          </p:nvCxnSpPr>
          <p:spPr>
            <a:xfrm>
              <a:off x="2893669" y="3911787"/>
              <a:ext cx="821802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D65F16A-14A7-4D9A-8ACC-42BA3F85524A}"/>
                </a:ext>
              </a:extLst>
            </p:cNvPr>
            <p:cNvSpPr txBox="1"/>
            <p:nvPr/>
          </p:nvSpPr>
          <p:spPr>
            <a:xfrm>
              <a:off x="3715470" y="2041639"/>
              <a:ext cx="3160147" cy="3752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PRODOTTI NON CONFORMI</a:t>
              </a:r>
              <a:endPara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A280301-6FBE-4821-8CDD-E3CA9C4DD7B9}"/>
                </a:ext>
              </a:extLst>
            </p:cNvPr>
            <p:cNvSpPr txBox="1"/>
            <p:nvPr/>
          </p:nvSpPr>
          <p:spPr>
            <a:xfrm>
              <a:off x="3715470" y="2868450"/>
              <a:ext cx="1044985" cy="3752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SCARTI</a:t>
              </a:r>
              <a:endPara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F9F17F9-6ECE-4C81-BB72-17F1DCCA1FEC}"/>
                </a:ext>
              </a:extLst>
            </p:cNvPr>
            <p:cNvSpPr txBox="1"/>
            <p:nvPr/>
          </p:nvSpPr>
          <p:spPr>
            <a:xfrm>
              <a:off x="3711613" y="3727121"/>
              <a:ext cx="1044985" cy="3752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SCARTI</a:t>
              </a:r>
              <a:endPara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" name="Rounded Rectangle 13">
              <a:extLst>
                <a:ext uri="{FF2B5EF4-FFF2-40B4-BE49-F238E27FC236}">
                  <a16:creationId xmlns:a16="http://schemas.microsoft.com/office/drawing/2014/main" id="{3F5A524C-E0DB-487E-AE7A-212994A90059}"/>
                </a:ext>
              </a:extLst>
            </p:cNvPr>
            <p:cNvSpPr/>
            <p:nvPr/>
          </p:nvSpPr>
          <p:spPr>
            <a:xfrm>
              <a:off x="717628" y="1105508"/>
              <a:ext cx="2176041" cy="453807"/>
            </a:xfrm>
            <a:prstGeom prst="roundRect">
              <a:avLst>
                <a:gd name="adj" fmla="val 50000"/>
              </a:avLst>
            </a:prstGeom>
            <a:ln w="3810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FRUTTA</a:t>
              </a:r>
              <a:endParaRPr lang="en-US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454A073F-0E8D-427A-95F0-16D8D095707C}"/>
                </a:ext>
              </a:extLst>
            </p:cNvPr>
            <p:cNvCxnSpPr/>
            <p:nvPr/>
          </p:nvCxnSpPr>
          <p:spPr>
            <a:xfrm>
              <a:off x="1806884" y="1573055"/>
              <a:ext cx="0" cy="384109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75735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2E752-64F3-4AB4-90ED-6DEC226E7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qualità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035AA-E150-49E3-976D-41D2CD123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la norma ISO 9000 definisce la qualità come il grado in cui un insieme di caratteristiche intrinseche soddisfa ai requisiti. </a:t>
            </a:r>
          </a:p>
          <a:p>
            <a:pPr marL="891540" lvl="1" indent="-342900"/>
            <a:r>
              <a:rPr lang="it-IT" dirty="0"/>
              <a:t>La qualità è innanzitutto un grado, ovvero una misura. Per parlare di qualità di un prodotto bisogna quindi misurarla. </a:t>
            </a:r>
          </a:p>
          <a:p>
            <a:pPr marL="891540" lvl="1" indent="-342900"/>
            <a:r>
              <a:rPr lang="it-IT" dirty="0"/>
              <a:t>La misura è </a:t>
            </a:r>
            <a:r>
              <a:rPr lang="it-IT" dirty="0" err="1"/>
              <a:t>dele</a:t>
            </a:r>
            <a:r>
              <a:rPr lang="it-IT" dirty="0"/>
              <a:t> caratteristiche intrinseche. Nel caso di un prodotto alimentare, queste caratteristiche intrinseche sono le grandezze fisiche, chimiche, biologiche, sensoriali o nutrizionali proprie dell'alimento. </a:t>
            </a:r>
          </a:p>
          <a:p>
            <a:pPr marL="891540" lvl="1" indent="-342900"/>
            <a:r>
              <a:rPr lang="it-IT" dirty="0"/>
              <a:t>Infine, la definizione della qualità termina specificando che la misura di queste caratteristiche proprie dell'alimento devono soddisfare i requisiti. Nel caso di un alimento, per esempio, questi requisiti sono quelli dettati dalle attese del consumatore. </a:t>
            </a:r>
          </a:p>
          <a:p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E3AB62-D4E6-4187-9A03-4FA1483E2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371BA9-1780-4D83-87BD-A160CA4C5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BCD1-9C1B-47EA-8132-846B2102EFF1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9512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Custom 1">
      <a:dk1>
        <a:srgbClr val="000000"/>
      </a:dk1>
      <a:lt1>
        <a:sysClr val="window" lastClr="FFFFFF"/>
      </a:lt1>
      <a:dk2>
        <a:srgbClr val="0033CC"/>
      </a:dk2>
      <a:lt2>
        <a:srgbClr val="FFFFFF"/>
      </a:lt2>
      <a:accent1>
        <a:srgbClr val="FFFFFF"/>
      </a:accent1>
      <a:accent2>
        <a:srgbClr val="FFC000"/>
      </a:accent2>
      <a:accent3>
        <a:srgbClr val="C00000"/>
      </a:accent3>
      <a:accent4>
        <a:srgbClr val="8C7B70"/>
      </a:accent4>
      <a:accent5>
        <a:srgbClr val="8FB08C"/>
      </a:accent5>
      <a:accent6>
        <a:srgbClr val="D19049"/>
      </a:accent6>
      <a:hlink>
        <a:srgbClr val="FFC000"/>
      </a:hlink>
      <a:folHlink>
        <a:srgbClr val="FFC000"/>
      </a:folHlink>
    </a:clrScheme>
    <a:fontScheme name="Custom 2">
      <a:majorFont>
        <a:latin typeface="Franklin Gothic Heavy"/>
        <a:ea typeface=""/>
        <a:cs typeface=""/>
      </a:majorFont>
      <a:minorFont>
        <a:latin typeface="Franklin Gothic Book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ln w="38100">
          <a:solidFill>
            <a:schemeClr val="bg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38100" cap="rnd">
          <a:solidFill>
            <a:schemeClr val="bg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ctr">
          <a:defRPr sz="2200" dirty="0" smtClean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2" id="{0798C285-E0C7-4A6B-AE43-5B55FC0D4472}" vid="{3D4E7424-9471-4FFE-825B-810A6FC7B2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481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Courier New</vt:lpstr>
      <vt:lpstr>Franklin Gothic Book</vt:lpstr>
      <vt:lpstr>Tahoma</vt:lpstr>
      <vt:lpstr>Wingdings</vt:lpstr>
      <vt:lpstr>Wingdings 2</vt:lpstr>
      <vt:lpstr>Theme2</vt:lpstr>
      <vt:lpstr>Tecnologia VS scienza</vt:lpstr>
      <vt:lpstr>alimenti</vt:lpstr>
      <vt:lpstr>ingredienti e semilavorati</vt:lpstr>
      <vt:lpstr>processo</vt:lpstr>
      <vt:lpstr>operazioni unitarie</vt:lpstr>
      <vt:lpstr>diagramma di flusso</vt:lpstr>
      <vt:lpstr>qualità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Tecnologia VS scienza</dc:title>
  <dc:creator>Scampicchio Matteo Mario</dc:creator>
  <cp:lastModifiedBy>Scampicchio Matteo Mario</cp:lastModifiedBy>
  <cp:revision>2</cp:revision>
  <dcterms:created xsi:type="dcterms:W3CDTF">2018-10-07T09:08:45Z</dcterms:created>
  <dcterms:modified xsi:type="dcterms:W3CDTF">2018-10-07T10:55:18Z</dcterms:modified>
</cp:coreProperties>
</file>